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311" r:id="rId6"/>
    <p:sldId id="282" r:id="rId7"/>
    <p:sldId id="283" r:id="rId8"/>
    <p:sldId id="284" r:id="rId9"/>
    <p:sldId id="285" r:id="rId10"/>
    <p:sldId id="286" r:id="rId11"/>
    <p:sldId id="287" r:id="rId12"/>
    <p:sldId id="292" r:id="rId13"/>
    <p:sldId id="291" r:id="rId14"/>
    <p:sldId id="293" r:id="rId15"/>
    <p:sldId id="296" r:id="rId16"/>
    <p:sldId id="297" r:id="rId17"/>
    <p:sldId id="299" r:id="rId18"/>
    <p:sldId id="300" r:id="rId19"/>
    <p:sldId id="301" r:id="rId20"/>
    <p:sldId id="302" r:id="rId21"/>
    <p:sldId id="303" r:id="rId22"/>
    <p:sldId id="304" r:id="rId23"/>
    <p:sldId id="305" r:id="rId24"/>
    <p:sldId id="323" r:id="rId25"/>
    <p:sldId id="324" r:id="rId26"/>
    <p:sldId id="325" r:id="rId27"/>
    <p:sldId id="327" r:id="rId28"/>
    <p:sldId id="307" r:id="rId29"/>
    <p:sldId id="319" r:id="rId30"/>
    <p:sldId id="320" r:id="rId31"/>
    <p:sldId id="322" r:id="rId32"/>
    <p:sldId id="321" r:id="rId33"/>
    <p:sldId id="312" r:id="rId34"/>
    <p:sldId id="309" r:id="rId35"/>
    <p:sldId id="317" r:id="rId36"/>
    <p:sldId id="328" r:id="rId37"/>
    <p:sldId id="31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about:blank" TargetMode="External"/><Relationship Id="rId1" Type="http://schemas.openxmlformats.org/officeDocument/2006/relationships/slideLayout" Target="../slideLayouts/slideLayout2.xml"/><Relationship Id="rId6" Type="http://schemas.openxmlformats.org/officeDocument/2006/relationships/hyperlink" Target="about:blank" TargetMode="External"/><Relationship Id="rId5" Type="http://schemas.openxmlformats.org/officeDocument/2006/relationships/hyperlink" Target="about:blank" TargetMode="External"/><Relationship Id="rId4" Type="http://schemas.openxmlformats.org/officeDocument/2006/relationships/hyperlink" Target="about:blan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r"/>
            <a:r>
              <a:rPr lang="en-US" sz="4000" dirty="0" err="1"/>
              <a:t>Reseach</a:t>
            </a:r>
            <a:r>
              <a:rPr lang="en-US" sz="4000" dirty="0"/>
              <a:t> and analysis on blockchain security</a:t>
            </a:r>
            <a:br>
              <a:rPr lang="en-US" sz="4000" dirty="0"/>
            </a:br>
            <a:r>
              <a:rPr lang="en-US" sz="2200" dirty="0"/>
              <a:t>Group – 50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Guide – Dr Subhash Chandra </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08A1-FD25-40AC-92C3-5603E08DAC6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7BE6A4-24CF-4572-845C-E1C9F8403744}"/>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715F11EF-9C5F-40A7-9D79-7503D4C4BE1A}"/>
              </a:ext>
            </a:extLst>
          </p:cNvPr>
          <p:cNvSpPr/>
          <p:nvPr/>
        </p:nvSpPr>
        <p:spPr>
          <a:xfrm>
            <a:off x="4303059" y="681318"/>
            <a:ext cx="3747247" cy="15598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We have researched about blockchain ,it include its history ,its uses and its security features </a:t>
            </a:r>
            <a:endParaRPr lang="en-IN" dirty="0">
              <a:ln w="0"/>
              <a:solidFill>
                <a:schemeClr val="accent1"/>
              </a:solidFill>
              <a:effectLst>
                <a:outerShdw blurRad="38100" dist="25400" dir="5400000" algn="ctr" rotWithShape="0">
                  <a:srgbClr val="6E747A">
                    <a:alpha val="43000"/>
                  </a:srgbClr>
                </a:outerShdw>
              </a:effectLst>
            </a:endParaRPr>
          </a:p>
        </p:txBody>
      </p:sp>
      <p:cxnSp>
        <p:nvCxnSpPr>
          <p:cNvPr id="6" name="Straight Arrow Connector 5">
            <a:extLst>
              <a:ext uri="{FF2B5EF4-FFF2-40B4-BE49-F238E27FC236}">
                <a16:creationId xmlns:a16="http://schemas.microsoft.com/office/drawing/2014/main" id="{5CB9C944-7A80-4DE6-B361-D5240B2052C0}"/>
              </a:ext>
            </a:extLst>
          </p:cNvPr>
          <p:cNvCxnSpPr>
            <a:cxnSpLocks/>
          </p:cNvCxnSpPr>
          <p:nvPr/>
        </p:nvCxnSpPr>
        <p:spPr>
          <a:xfrm flipH="1">
            <a:off x="6090676" y="2241176"/>
            <a:ext cx="5324" cy="40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9F9CE9A-F00E-4F28-A898-39A4167B5B7D}"/>
              </a:ext>
            </a:extLst>
          </p:cNvPr>
          <p:cNvSpPr/>
          <p:nvPr/>
        </p:nvSpPr>
        <p:spPr>
          <a:xfrm>
            <a:off x="4231343" y="2644588"/>
            <a:ext cx="3818963" cy="1488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Review 2 – We have made a code using python of how a blockchain is made and test it using a API </a:t>
            </a:r>
          </a:p>
        </p:txBody>
      </p:sp>
      <p:cxnSp>
        <p:nvCxnSpPr>
          <p:cNvPr id="10" name="Straight Arrow Connector 9">
            <a:extLst>
              <a:ext uri="{FF2B5EF4-FFF2-40B4-BE49-F238E27FC236}">
                <a16:creationId xmlns:a16="http://schemas.microsoft.com/office/drawing/2014/main" id="{8C8751F2-EEA4-44DA-889F-C2531603971A}"/>
              </a:ext>
            </a:extLst>
          </p:cNvPr>
          <p:cNvCxnSpPr>
            <a:stCxn id="7" idx="2"/>
          </p:cNvCxnSpPr>
          <p:nvPr/>
        </p:nvCxnSpPr>
        <p:spPr>
          <a:xfrm flipH="1">
            <a:off x="6140824" y="4132729"/>
            <a:ext cx="1" cy="40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DE08143-01F7-4212-8ACF-21A6B35AFAF1}"/>
              </a:ext>
            </a:extLst>
          </p:cNvPr>
          <p:cNvSpPr/>
          <p:nvPr/>
        </p:nvSpPr>
        <p:spPr>
          <a:xfrm>
            <a:off x="4303059" y="4536141"/>
            <a:ext cx="3890680" cy="16405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Review 3 – We have made research paper of blockchain security </a:t>
            </a:r>
          </a:p>
        </p:txBody>
      </p:sp>
    </p:spTree>
    <p:extLst>
      <p:ext uri="{BB962C8B-B14F-4D97-AF65-F5344CB8AC3E}">
        <p14:creationId xmlns:p14="http://schemas.microsoft.com/office/powerpoint/2010/main" val="268407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A57E-BD28-4A56-AA2E-50078EF2704B}"/>
              </a:ext>
            </a:extLst>
          </p:cNvPr>
          <p:cNvSpPr>
            <a:spLocks noGrp="1"/>
          </p:cNvSpPr>
          <p:nvPr>
            <p:ph type="title"/>
          </p:nvPr>
        </p:nvSpPr>
        <p:spPr/>
        <p:txBody>
          <a:bodyPr/>
          <a:lstStyle/>
          <a:p>
            <a:r>
              <a:rPr lang="en-IN" dirty="0"/>
              <a:t>Literature Overview </a:t>
            </a:r>
          </a:p>
        </p:txBody>
      </p:sp>
      <p:sp>
        <p:nvSpPr>
          <p:cNvPr id="3" name="Content Placeholder 2">
            <a:extLst>
              <a:ext uri="{FF2B5EF4-FFF2-40B4-BE49-F238E27FC236}">
                <a16:creationId xmlns:a16="http://schemas.microsoft.com/office/drawing/2014/main" id="{7FC710B3-75B3-4FA2-BBF0-AD0DB2ABFCC4}"/>
              </a:ext>
            </a:extLst>
          </p:cNvPr>
          <p:cNvSpPr>
            <a:spLocks noGrp="1"/>
          </p:cNvSpPr>
          <p:nvPr>
            <p:ph idx="1"/>
          </p:nvPr>
        </p:nvSpPr>
        <p:spPr/>
        <p:txBody>
          <a:bodyPr/>
          <a:lstStyle/>
          <a:p>
            <a:r>
              <a:rPr lang="en-IN" dirty="0"/>
              <a:t>Blockchain technology is a technology where it </a:t>
            </a:r>
            <a:r>
              <a:rPr lang="en-IN" dirty="0" err="1"/>
              <a:t>facilitiates</a:t>
            </a:r>
            <a:r>
              <a:rPr lang="en-IN" dirty="0"/>
              <a:t> a process the process of recording transactions and tracking </a:t>
            </a:r>
            <a:r>
              <a:rPr lang="en-IN" dirty="0" err="1"/>
              <a:t>assests</a:t>
            </a:r>
            <a:r>
              <a:rPr lang="en-IN" dirty="0"/>
              <a:t> in a business network </a:t>
            </a:r>
          </a:p>
          <a:p>
            <a:r>
              <a:rPr lang="en-IN" dirty="0"/>
              <a:t>Blockchain technology can also be used In negative way </a:t>
            </a:r>
          </a:p>
        </p:txBody>
      </p:sp>
    </p:spTree>
    <p:extLst>
      <p:ext uri="{BB962C8B-B14F-4D97-AF65-F5344CB8AC3E}">
        <p14:creationId xmlns:p14="http://schemas.microsoft.com/office/powerpoint/2010/main" val="3361765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67CB-1909-4A53-8FC2-A693ED80C214}"/>
              </a:ext>
            </a:extLst>
          </p:cNvPr>
          <p:cNvSpPr>
            <a:spLocks noGrp="1"/>
          </p:cNvSpPr>
          <p:nvPr>
            <p:ph type="title"/>
          </p:nvPr>
        </p:nvSpPr>
        <p:spPr/>
        <p:txBody>
          <a:bodyPr/>
          <a:lstStyle/>
          <a:p>
            <a:r>
              <a:rPr lang="en-IN" dirty="0"/>
              <a:t>Module description </a:t>
            </a:r>
          </a:p>
        </p:txBody>
      </p:sp>
      <p:sp>
        <p:nvSpPr>
          <p:cNvPr id="3" name="Text Placeholder 2">
            <a:extLst>
              <a:ext uri="{FF2B5EF4-FFF2-40B4-BE49-F238E27FC236}">
                <a16:creationId xmlns:a16="http://schemas.microsoft.com/office/drawing/2014/main" id="{40EA3F3D-E425-43F4-99C4-AAADB459E5BC}"/>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2322346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BA9A-724B-4B93-A13B-35B0EAD7A18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94E36A9-2118-404D-B3EB-2ED332DEFD34}"/>
              </a:ext>
            </a:extLst>
          </p:cNvPr>
          <p:cNvSpPr>
            <a:spLocks noGrp="1"/>
          </p:cNvSpPr>
          <p:nvPr>
            <p:ph idx="1"/>
          </p:nvPr>
        </p:nvSpPr>
        <p:spPr/>
        <p:txBody>
          <a:bodyPr/>
          <a:lstStyle/>
          <a:p>
            <a:r>
              <a:rPr lang="en-IN" dirty="0"/>
              <a:t> Module 1 – Introduction of blockchain </a:t>
            </a:r>
          </a:p>
          <a:p>
            <a:r>
              <a:rPr lang="en-IN" dirty="0"/>
              <a:t>Module 2 – Blockchain security contains </a:t>
            </a:r>
          </a:p>
          <a:p>
            <a:r>
              <a:rPr lang="en-IN" dirty="0"/>
              <a:t>Module 3 – How can we use blockchain and its limitations </a:t>
            </a:r>
          </a:p>
          <a:p>
            <a:r>
              <a:rPr lang="en-IN" dirty="0"/>
              <a:t>Module 4 – Conclusion </a:t>
            </a:r>
          </a:p>
          <a:p>
            <a:pPr marL="494100" indent="-457200">
              <a:buFont typeface="+mj-lt"/>
              <a:buAutoNum type="arabicPeriod"/>
            </a:pPr>
            <a:endParaRPr lang="en-IN" dirty="0"/>
          </a:p>
        </p:txBody>
      </p:sp>
    </p:spTree>
    <p:extLst>
      <p:ext uri="{BB962C8B-B14F-4D97-AF65-F5344CB8AC3E}">
        <p14:creationId xmlns:p14="http://schemas.microsoft.com/office/powerpoint/2010/main" val="584522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D7AD-4E00-4892-916D-0ADBC62D2514}"/>
              </a:ext>
            </a:extLst>
          </p:cNvPr>
          <p:cNvSpPr>
            <a:spLocks noGrp="1"/>
          </p:cNvSpPr>
          <p:nvPr>
            <p:ph type="title"/>
          </p:nvPr>
        </p:nvSpPr>
        <p:spPr/>
        <p:txBody>
          <a:bodyPr/>
          <a:lstStyle/>
          <a:p>
            <a:br>
              <a:rPr lang="en-IN" dirty="0"/>
            </a:br>
            <a:br>
              <a:rPr lang="en-IN" dirty="0"/>
            </a:br>
            <a:br>
              <a:rPr lang="en-IN" dirty="0"/>
            </a:br>
            <a:r>
              <a:rPr lang="en-IN" dirty="0"/>
              <a:t>Modules and its explanation </a:t>
            </a:r>
          </a:p>
        </p:txBody>
      </p:sp>
      <p:sp>
        <p:nvSpPr>
          <p:cNvPr id="3" name="Text Placeholder 2">
            <a:extLst>
              <a:ext uri="{FF2B5EF4-FFF2-40B4-BE49-F238E27FC236}">
                <a16:creationId xmlns:a16="http://schemas.microsoft.com/office/drawing/2014/main" id="{50462C37-73AF-4DCB-BFF9-52E5D78F56EC}"/>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3885618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A7F4-1F27-4A5D-BADC-E2B593C36112}"/>
              </a:ext>
            </a:extLst>
          </p:cNvPr>
          <p:cNvSpPr>
            <a:spLocks noGrp="1"/>
          </p:cNvSpPr>
          <p:nvPr>
            <p:ph type="title"/>
          </p:nvPr>
        </p:nvSpPr>
        <p:spPr/>
        <p:txBody>
          <a:bodyPr/>
          <a:lstStyle/>
          <a:p>
            <a:r>
              <a:rPr lang="en-IN" dirty="0"/>
              <a:t>Module 1 </a:t>
            </a:r>
          </a:p>
        </p:txBody>
      </p:sp>
      <p:sp>
        <p:nvSpPr>
          <p:cNvPr id="3" name="Content Placeholder 2">
            <a:extLst>
              <a:ext uri="{FF2B5EF4-FFF2-40B4-BE49-F238E27FC236}">
                <a16:creationId xmlns:a16="http://schemas.microsoft.com/office/drawing/2014/main" id="{CDD1F0CF-F650-4694-8F86-76188F0C3645}"/>
              </a:ext>
            </a:extLst>
          </p:cNvPr>
          <p:cNvSpPr>
            <a:spLocks noGrp="1"/>
          </p:cNvSpPr>
          <p:nvPr>
            <p:ph idx="1"/>
          </p:nvPr>
        </p:nvSpPr>
        <p:spPr/>
        <p:txBody>
          <a:bodyPr/>
          <a:lstStyle/>
          <a:p>
            <a:r>
              <a:rPr lang="en-IN" dirty="0"/>
              <a:t>Blockchain is widely for its use in Bitcoin </a:t>
            </a:r>
          </a:p>
          <a:p>
            <a:r>
              <a:rPr lang="en-IN" dirty="0"/>
              <a:t>Blockchain is decentralised , </a:t>
            </a:r>
            <a:r>
              <a:rPr lang="en-IN" dirty="0" err="1"/>
              <a:t>transpercy</a:t>
            </a:r>
            <a:r>
              <a:rPr lang="en-IN" dirty="0"/>
              <a:t> , immutability </a:t>
            </a:r>
          </a:p>
          <a:p>
            <a:r>
              <a:rPr lang="en-IN" dirty="0"/>
              <a:t>Blockchain is already used for tracking of </a:t>
            </a:r>
            <a:r>
              <a:rPr lang="en-IN" dirty="0" err="1"/>
              <a:t>assests</a:t>
            </a:r>
            <a:r>
              <a:rPr lang="en-IN" dirty="0"/>
              <a:t> of a company  , voting services(some countries) </a:t>
            </a:r>
          </a:p>
          <a:p>
            <a:r>
              <a:rPr lang="en-IN" dirty="0"/>
              <a:t>Blockchain can be public or private for a organization </a:t>
            </a:r>
          </a:p>
          <a:p>
            <a:r>
              <a:rPr lang="en-IN" dirty="0"/>
              <a:t>The blockchain uses SHA encryption </a:t>
            </a:r>
          </a:p>
        </p:txBody>
      </p:sp>
    </p:spTree>
    <p:extLst>
      <p:ext uri="{BB962C8B-B14F-4D97-AF65-F5344CB8AC3E}">
        <p14:creationId xmlns:p14="http://schemas.microsoft.com/office/powerpoint/2010/main" val="67697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1CC0-5621-49A7-838E-CD364DA10573}"/>
              </a:ext>
            </a:extLst>
          </p:cNvPr>
          <p:cNvSpPr>
            <a:spLocks noGrp="1"/>
          </p:cNvSpPr>
          <p:nvPr>
            <p:ph type="title"/>
          </p:nvPr>
        </p:nvSpPr>
        <p:spPr/>
        <p:txBody>
          <a:bodyPr/>
          <a:lstStyle/>
          <a:p>
            <a:r>
              <a:rPr lang="en-IN" dirty="0"/>
              <a:t>Module 2 </a:t>
            </a:r>
          </a:p>
        </p:txBody>
      </p:sp>
      <p:sp>
        <p:nvSpPr>
          <p:cNvPr id="3" name="Content Placeholder 2">
            <a:extLst>
              <a:ext uri="{FF2B5EF4-FFF2-40B4-BE49-F238E27FC236}">
                <a16:creationId xmlns:a16="http://schemas.microsoft.com/office/drawing/2014/main" id="{6DE0DD88-C273-48D8-9648-D3936D252D5F}"/>
              </a:ext>
            </a:extLst>
          </p:cNvPr>
          <p:cNvSpPr>
            <a:spLocks noGrp="1"/>
          </p:cNvSpPr>
          <p:nvPr>
            <p:ph idx="1"/>
          </p:nvPr>
        </p:nvSpPr>
        <p:spPr/>
        <p:txBody>
          <a:bodyPr>
            <a:normAutofit fontScale="92500" lnSpcReduction="10000"/>
          </a:bodyPr>
          <a:lstStyle/>
          <a:p>
            <a:r>
              <a:rPr lang="en-IN" dirty="0"/>
              <a:t>Blockchain consists of data , hash , previous hash </a:t>
            </a:r>
          </a:p>
          <a:p>
            <a:endParaRPr lang="en-IN" dirty="0"/>
          </a:p>
          <a:p>
            <a:r>
              <a:rPr lang="en-IN" dirty="0"/>
              <a:t>Blockchain security can be broken if there are less number of blocks but if it has thousands then hacking it will be </a:t>
            </a:r>
            <a:r>
              <a:rPr lang="en-IN" dirty="0" err="1"/>
              <a:t>difficuilt</a:t>
            </a:r>
            <a:r>
              <a:rPr lang="en-IN" dirty="0"/>
              <a:t> </a:t>
            </a:r>
          </a:p>
          <a:p>
            <a:endParaRPr lang="en-IN" dirty="0"/>
          </a:p>
          <a:p>
            <a:r>
              <a:rPr lang="en-IN" dirty="0"/>
              <a:t>Blockchain uses  mechanism called  smart contracts</a:t>
            </a:r>
          </a:p>
          <a:p>
            <a:pPr marL="36900" indent="0">
              <a:buNone/>
            </a:pPr>
            <a:r>
              <a:rPr lang="en-IN" dirty="0"/>
              <a:t> </a:t>
            </a:r>
          </a:p>
          <a:p>
            <a:r>
              <a:rPr lang="en-IN" dirty="0"/>
              <a:t>There are different types of SHA that helps in encryption of block </a:t>
            </a:r>
          </a:p>
        </p:txBody>
      </p:sp>
    </p:spTree>
    <p:extLst>
      <p:ext uri="{BB962C8B-B14F-4D97-AF65-F5344CB8AC3E}">
        <p14:creationId xmlns:p14="http://schemas.microsoft.com/office/powerpoint/2010/main" val="626320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87BEE-0E57-4716-9AD7-FC0140E46C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8292CC-79D6-43AD-B05A-87CC0A80A7BD}"/>
              </a:ext>
            </a:extLst>
          </p:cNvPr>
          <p:cNvSpPr>
            <a:spLocks noGrp="1"/>
          </p:cNvSpPr>
          <p:nvPr>
            <p:ph idx="1"/>
          </p:nvPr>
        </p:nvSpPr>
        <p:spPr/>
        <p:txBody>
          <a:bodyPr/>
          <a:lstStyle/>
          <a:p>
            <a:r>
              <a:rPr lang="en-IN" dirty="0"/>
              <a:t>Blockchain in easy words can be said as it is the timestamp that notes the entire transaction </a:t>
            </a:r>
          </a:p>
          <a:p>
            <a:r>
              <a:rPr lang="en-IN" dirty="0"/>
              <a:t>Blockchain can be made easily but trying to change the contents can destroy the further blocks that have been already made </a:t>
            </a:r>
          </a:p>
          <a:p>
            <a:r>
              <a:rPr lang="en-IN" dirty="0"/>
              <a:t>Blockchain hacking limitations are it takes a lot of time to hack (from days to years ) which makes it Safe </a:t>
            </a:r>
          </a:p>
        </p:txBody>
      </p:sp>
    </p:spTree>
    <p:extLst>
      <p:ext uri="{BB962C8B-B14F-4D97-AF65-F5344CB8AC3E}">
        <p14:creationId xmlns:p14="http://schemas.microsoft.com/office/powerpoint/2010/main" val="4189734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A677-9EBB-44F8-AB6B-37C3C95740C3}"/>
              </a:ext>
            </a:extLst>
          </p:cNvPr>
          <p:cNvSpPr>
            <a:spLocks noGrp="1"/>
          </p:cNvSpPr>
          <p:nvPr>
            <p:ph type="title"/>
          </p:nvPr>
        </p:nvSpPr>
        <p:spPr/>
        <p:txBody>
          <a:bodyPr/>
          <a:lstStyle/>
          <a:p>
            <a:r>
              <a:rPr lang="en-IN" dirty="0"/>
              <a:t>Module 3 </a:t>
            </a:r>
          </a:p>
        </p:txBody>
      </p:sp>
      <p:sp>
        <p:nvSpPr>
          <p:cNvPr id="3" name="Content Placeholder 2">
            <a:extLst>
              <a:ext uri="{FF2B5EF4-FFF2-40B4-BE49-F238E27FC236}">
                <a16:creationId xmlns:a16="http://schemas.microsoft.com/office/drawing/2014/main" id="{8D9A362E-D293-467D-BF8A-519B8E3197CE}"/>
              </a:ext>
            </a:extLst>
          </p:cNvPr>
          <p:cNvSpPr>
            <a:spLocks noGrp="1"/>
          </p:cNvSpPr>
          <p:nvPr>
            <p:ph idx="1"/>
          </p:nvPr>
        </p:nvSpPr>
        <p:spPr/>
        <p:txBody>
          <a:bodyPr/>
          <a:lstStyle/>
          <a:p>
            <a:r>
              <a:rPr lang="en-IN" dirty="0"/>
              <a:t>Blockchain can be used in private companies for noting their finance where there </a:t>
            </a:r>
            <a:r>
              <a:rPr lang="en-IN" dirty="0" err="1"/>
              <a:t>assests</a:t>
            </a:r>
            <a:r>
              <a:rPr lang="en-IN" dirty="0"/>
              <a:t> are right now </a:t>
            </a:r>
          </a:p>
          <a:p>
            <a:endParaRPr lang="en-IN" dirty="0"/>
          </a:p>
          <a:p>
            <a:r>
              <a:rPr lang="en-IN" dirty="0"/>
              <a:t>Blockchain can be also used in voting system where </a:t>
            </a:r>
            <a:r>
              <a:rPr lang="en-IN" dirty="0" err="1"/>
              <a:t>Riging</a:t>
            </a:r>
            <a:r>
              <a:rPr lang="en-IN" dirty="0"/>
              <a:t> can be avoided</a:t>
            </a:r>
          </a:p>
          <a:p>
            <a:endParaRPr lang="en-IN" dirty="0"/>
          </a:p>
          <a:p>
            <a:r>
              <a:rPr lang="en-IN" dirty="0"/>
              <a:t>Blockchain can be used in securing personal information   </a:t>
            </a:r>
          </a:p>
        </p:txBody>
      </p:sp>
    </p:spTree>
    <p:extLst>
      <p:ext uri="{BB962C8B-B14F-4D97-AF65-F5344CB8AC3E}">
        <p14:creationId xmlns:p14="http://schemas.microsoft.com/office/powerpoint/2010/main" val="3042091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FC33-F6CC-4D50-85C3-90B962BD7BBE}"/>
              </a:ext>
            </a:extLst>
          </p:cNvPr>
          <p:cNvSpPr>
            <a:spLocks noGrp="1"/>
          </p:cNvSpPr>
          <p:nvPr>
            <p:ph type="title"/>
          </p:nvPr>
        </p:nvSpPr>
        <p:spPr/>
        <p:txBody>
          <a:bodyPr/>
          <a:lstStyle/>
          <a:p>
            <a:r>
              <a:rPr lang="en-IN" dirty="0"/>
              <a:t>Module 4 </a:t>
            </a:r>
          </a:p>
        </p:txBody>
      </p:sp>
      <p:sp>
        <p:nvSpPr>
          <p:cNvPr id="3" name="Content Placeholder 2">
            <a:extLst>
              <a:ext uri="{FF2B5EF4-FFF2-40B4-BE49-F238E27FC236}">
                <a16:creationId xmlns:a16="http://schemas.microsoft.com/office/drawing/2014/main" id="{2BA13B45-5836-4DB0-BA90-FD04CD58880A}"/>
              </a:ext>
            </a:extLst>
          </p:cNvPr>
          <p:cNvSpPr>
            <a:spLocks noGrp="1"/>
          </p:cNvSpPr>
          <p:nvPr>
            <p:ph idx="1"/>
          </p:nvPr>
        </p:nvSpPr>
        <p:spPr/>
        <p:txBody>
          <a:bodyPr/>
          <a:lstStyle/>
          <a:p>
            <a:r>
              <a:rPr lang="en-IN" dirty="0"/>
              <a:t>Blockchain can be considered one of the safest security measures for securing data . Blockchain is always decentralised which makes it not relying on one password . So we can say that blockchain technology can  be used in private companies where it can store data . The limitations of it is that can also be used in negative way where a criminal can also use for making crime , but now is the best time to use blockchain as much is not know to the world about it  </a:t>
            </a:r>
          </a:p>
        </p:txBody>
      </p:sp>
    </p:spTree>
    <p:extLst>
      <p:ext uri="{BB962C8B-B14F-4D97-AF65-F5344CB8AC3E}">
        <p14:creationId xmlns:p14="http://schemas.microsoft.com/office/powerpoint/2010/main" val="420158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DCCA-D5AA-4C4C-A46F-82248584DAB7}"/>
              </a:ext>
            </a:extLst>
          </p:cNvPr>
          <p:cNvSpPr>
            <a:spLocks noGrp="1"/>
          </p:cNvSpPr>
          <p:nvPr>
            <p:ph type="title"/>
          </p:nvPr>
        </p:nvSpPr>
        <p:spPr/>
        <p:txBody>
          <a:bodyPr/>
          <a:lstStyle/>
          <a:p>
            <a:r>
              <a:rPr lang="en-IN" dirty="0"/>
              <a:t>Team </a:t>
            </a:r>
            <a:r>
              <a:rPr lang="en-IN" dirty="0" err="1"/>
              <a:t>Memebers</a:t>
            </a:r>
            <a:r>
              <a:rPr lang="en-IN" dirty="0"/>
              <a:t>   </a:t>
            </a:r>
          </a:p>
        </p:txBody>
      </p:sp>
      <p:sp>
        <p:nvSpPr>
          <p:cNvPr id="3" name="Content Placeholder 2">
            <a:extLst>
              <a:ext uri="{FF2B5EF4-FFF2-40B4-BE49-F238E27FC236}">
                <a16:creationId xmlns:a16="http://schemas.microsoft.com/office/drawing/2014/main" id="{809F9E73-746A-43CD-87D8-73A6A7D809B4}"/>
              </a:ext>
            </a:extLst>
          </p:cNvPr>
          <p:cNvSpPr>
            <a:spLocks noGrp="1"/>
          </p:cNvSpPr>
          <p:nvPr>
            <p:ph idx="1"/>
          </p:nvPr>
        </p:nvSpPr>
        <p:spPr/>
        <p:txBody>
          <a:bodyPr/>
          <a:lstStyle/>
          <a:p>
            <a:r>
              <a:rPr lang="en-IN" dirty="0" err="1"/>
              <a:t>Dudam</a:t>
            </a:r>
            <a:r>
              <a:rPr lang="en-IN" dirty="0"/>
              <a:t> </a:t>
            </a:r>
            <a:r>
              <a:rPr lang="en-IN" dirty="0" err="1"/>
              <a:t>Sahihithi</a:t>
            </a:r>
            <a:r>
              <a:rPr lang="en-IN" dirty="0"/>
              <a:t> – 19BCY10164 </a:t>
            </a:r>
          </a:p>
          <a:p>
            <a:r>
              <a:rPr lang="en-IN" dirty="0" err="1"/>
              <a:t>Addanki</a:t>
            </a:r>
            <a:r>
              <a:rPr lang="en-IN" dirty="0"/>
              <a:t> </a:t>
            </a:r>
            <a:r>
              <a:rPr lang="en-IN" dirty="0" err="1"/>
              <a:t>Sreekar</a:t>
            </a:r>
            <a:r>
              <a:rPr lang="en-IN" dirty="0"/>
              <a:t> – 20BCY10127 </a:t>
            </a:r>
          </a:p>
          <a:p>
            <a:r>
              <a:rPr lang="en-IN" dirty="0" err="1"/>
              <a:t>Abhijay</a:t>
            </a:r>
            <a:r>
              <a:rPr lang="en-IN" dirty="0"/>
              <a:t> – 20BCY10084</a:t>
            </a:r>
          </a:p>
          <a:p>
            <a:r>
              <a:rPr lang="en-IN" dirty="0" err="1"/>
              <a:t>Lokavardan</a:t>
            </a:r>
            <a:r>
              <a:rPr lang="en-IN" dirty="0"/>
              <a:t> – 20BCY10085</a:t>
            </a:r>
          </a:p>
        </p:txBody>
      </p:sp>
    </p:spTree>
    <p:extLst>
      <p:ext uri="{BB962C8B-B14F-4D97-AF65-F5344CB8AC3E}">
        <p14:creationId xmlns:p14="http://schemas.microsoft.com/office/powerpoint/2010/main" val="2503732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E982D-5965-42AA-8854-D37821D3154A}"/>
              </a:ext>
            </a:extLst>
          </p:cNvPr>
          <p:cNvSpPr>
            <a:spLocks noGrp="1"/>
          </p:cNvSpPr>
          <p:nvPr>
            <p:ph type="title"/>
          </p:nvPr>
        </p:nvSpPr>
        <p:spPr/>
        <p:txBody>
          <a:bodyPr/>
          <a:lstStyle/>
          <a:p>
            <a:r>
              <a:rPr lang="en-IN" dirty="0"/>
              <a:t>Coding </a:t>
            </a:r>
          </a:p>
        </p:txBody>
      </p:sp>
      <p:sp>
        <p:nvSpPr>
          <p:cNvPr id="3" name="Text Placeholder 2">
            <a:extLst>
              <a:ext uri="{FF2B5EF4-FFF2-40B4-BE49-F238E27FC236}">
                <a16:creationId xmlns:a16="http://schemas.microsoft.com/office/drawing/2014/main" id="{74ABE473-7BE3-449F-8E8A-5B8B92B78EA9}"/>
              </a:ext>
            </a:extLst>
          </p:cNvPr>
          <p:cNvSpPr>
            <a:spLocks noGrp="1"/>
          </p:cNvSpPr>
          <p:nvPr>
            <p:ph type="body" sz="half" idx="2"/>
          </p:nvPr>
        </p:nvSpPr>
        <p:spPr/>
        <p:txBody>
          <a:bodyPr/>
          <a:lstStyle/>
          <a:p>
            <a:r>
              <a:rPr lang="en-IN" dirty="0"/>
              <a:t>This is the simple program we made using python which does not contain </a:t>
            </a:r>
          </a:p>
        </p:txBody>
      </p:sp>
    </p:spTree>
    <p:extLst>
      <p:ext uri="{BB962C8B-B14F-4D97-AF65-F5344CB8AC3E}">
        <p14:creationId xmlns:p14="http://schemas.microsoft.com/office/powerpoint/2010/main" val="3471949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0C0E-E125-F79E-9B92-C82C1AC0F16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D12EBBC-EA38-0921-045E-C3C71ACF92AA}"/>
              </a:ext>
            </a:extLst>
          </p:cNvPr>
          <p:cNvSpPr>
            <a:spLocks noGrp="1"/>
          </p:cNvSpPr>
          <p:nvPr>
            <p:ph type="body" sz="half" idx="2"/>
          </p:nvPr>
        </p:nvSpPr>
        <p:spPr/>
        <p:txBody>
          <a:bodyPr/>
          <a:lstStyle/>
          <a:p>
            <a:endParaRPr lang="en-IN"/>
          </a:p>
        </p:txBody>
      </p:sp>
      <p:pic>
        <p:nvPicPr>
          <p:cNvPr id="5" name="Picture 4">
            <a:extLst>
              <a:ext uri="{FF2B5EF4-FFF2-40B4-BE49-F238E27FC236}">
                <a16:creationId xmlns:a16="http://schemas.microsoft.com/office/drawing/2014/main" id="{69FD72E4-97CD-7CB9-4ABA-2208BCB7EF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841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6302-A427-9D66-1168-91479DA1707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288CF28-A223-119D-D6CA-791CA6585AE9}"/>
              </a:ext>
            </a:extLst>
          </p:cNvPr>
          <p:cNvSpPr>
            <a:spLocks noGrp="1"/>
          </p:cNvSpPr>
          <p:nvPr>
            <p:ph type="body" sz="half" idx="2"/>
          </p:nvPr>
        </p:nvSpPr>
        <p:spPr/>
        <p:txBody>
          <a:bodyPr/>
          <a:lstStyle/>
          <a:p>
            <a:endParaRPr lang="en-IN"/>
          </a:p>
        </p:txBody>
      </p:sp>
      <p:pic>
        <p:nvPicPr>
          <p:cNvPr id="5" name="Picture 4">
            <a:extLst>
              <a:ext uri="{FF2B5EF4-FFF2-40B4-BE49-F238E27FC236}">
                <a16:creationId xmlns:a16="http://schemas.microsoft.com/office/drawing/2014/main" id="{694EED93-E6C7-1175-C870-24793374CA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02641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F902-5E63-C5A8-B68A-7BF59378168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29F8788-D84A-3FF1-18D9-16ADD2EA9880}"/>
              </a:ext>
            </a:extLst>
          </p:cNvPr>
          <p:cNvSpPr>
            <a:spLocks noGrp="1"/>
          </p:cNvSpPr>
          <p:nvPr>
            <p:ph type="body" sz="half" idx="2"/>
          </p:nvPr>
        </p:nvSpPr>
        <p:spPr/>
        <p:txBody>
          <a:bodyPr/>
          <a:lstStyle/>
          <a:p>
            <a:endParaRPr lang="en-IN"/>
          </a:p>
        </p:txBody>
      </p:sp>
      <p:pic>
        <p:nvPicPr>
          <p:cNvPr id="5" name="Picture 4">
            <a:extLst>
              <a:ext uri="{FF2B5EF4-FFF2-40B4-BE49-F238E27FC236}">
                <a16:creationId xmlns:a16="http://schemas.microsoft.com/office/drawing/2014/main" id="{47D7EED6-D88D-706A-4AEF-38EBA77308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0075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2DCA5-677F-87BD-0DC6-DD6D8203BA4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5A6F331-3313-CDA1-98FC-28CF15435FDE}"/>
              </a:ext>
            </a:extLst>
          </p:cNvPr>
          <p:cNvSpPr>
            <a:spLocks noGrp="1"/>
          </p:cNvSpPr>
          <p:nvPr>
            <p:ph type="body" sz="half" idx="2"/>
          </p:nvPr>
        </p:nvSpPr>
        <p:spPr/>
        <p:txBody>
          <a:bodyPr/>
          <a:lstStyle/>
          <a:p>
            <a:endParaRPr lang="en-IN"/>
          </a:p>
        </p:txBody>
      </p:sp>
      <p:pic>
        <p:nvPicPr>
          <p:cNvPr id="5" name="Picture 4">
            <a:extLst>
              <a:ext uri="{FF2B5EF4-FFF2-40B4-BE49-F238E27FC236}">
                <a16:creationId xmlns:a16="http://schemas.microsoft.com/office/drawing/2014/main" id="{8ACFE698-33AD-92C0-964F-B7E2845B1D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4883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6FAD-5862-4ACF-A135-19ABD43ED99C}"/>
              </a:ext>
            </a:extLst>
          </p:cNvPr>
          <p:cNvSpPr>
            <a:spLocks noGrp="1"/>
          </p:cNvSpPr>
          <p:nvPr>
            <p:ph type="title"/>
          </p:nvPr>
        </p:nvSpPr>
        <p:spPr/>
        <p:txBody>
          <a:bodyPr/>
          <a:lstStyle/>
          <a:p>
            <a:r>
              <a:rPr lang="en-IN" dirty="0"/>
              <a:t>Snap chat of the </a:t>
            </a:r>
            <a:r>
              <a:rPr lang="en-IN" dirty="0" err="1"/>
              <a:t>the</a:t>
            </a:r>
            <a:r>
              <a:rPr lang="en-IN" dirty="0"/>
              <a:t> project </a:t>
            </a:r>
          </a:p>
        </p:txBody>
      </p:sp>
      <p:sp>
        <p:nvSpPr>
          <p:cNvPr id="3" name="Text Placeholder 2">
            <a:extLst>
              <a:ext uri="{FF2B5EF4-FFF2-40B4-BE49-F238E27FC236}">
                <a16:creationId xmlns:a16="http://schemas.microsoft.com/office/drawing/2014/main" id="{F54B5305-47B4-4794-AAD8-8866A89147C4}"/>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309439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0C11-D8CD-09B6-171A-9F35779E613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911B50F-3485-4950-3C6A-75280C4656F9}"/>
              </a:ext>
            </a:extLst>
          </p:cNvPr>
          <p:cNvSpPr>
            <a:spLocks noGrp="1"/>
          </p:cNvSpPr>
          <p:nvPr>
            <p:ph type="body" sz="half" idx="2"/>
          </p:nvPr>
        </p:nvSpPr>
        <p:spPr/>
        <p:txBody>
          <a:bodyPr/>
          <a:lstStyle/>
          <a:p>
            <a:endParaRPr lang="en-IN"/>
          </a:p>
        </p:txBody>
      </p:sp>
      <p:pic>
        <p:nvPicPr>
          <p:cNvPr id="5" name="Picture 4">
            <a:extLst>
              <a:ext uri="{FF2B5EF4-FFF2-40B4-BE49-F238E27FC236}">
                <a16:creationId xmlns:a16="http://schemas.microsoft.com/office/drawing/2014/main" id="{7B7BFD1D-610D-E29C-D523-E11151A1DF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064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277C4-D0D6-FC41-DCB8-466B176125C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8F51B27-F19F-27BD-099E-BA88F1E8DE45}"/>
              </a:ext>
            </a:extLst>
          </p:cNvPr>
          <p:cNvSpPr>
            <a:spLocks noGrp="1"/>
          </p:cNvSpPr>
          <p:nvPr>
            <p:ph type="body" sz="half" idx="2"/>
          </p:nvPr>
        </p:nvSpPr>
        <p:spPr/>
        <p:txBody>
          <a:bodyPr/>
          <a:lstStyle/>
          <a:p>
            <a:endParaRPr lang="en-IN"/>
          </a:p>
        </p:txBody>
      </p:sp>
      <p:pic>
        <p:nvPicPr>
          <p:cNvPr id="5" name="Picture 4">
            <a:extLst>
              <a:ext uri="{FF2B5EF4-FFF2-40B4-BE49-F238E27FC236}">
                <a16:creationId xmlns:a16="http://schemas.microsoft.com/office/drawing/2014/main" id="{6FBB46E4-7103-FA74-D260-AC98C10BAE6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248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E092-43C6-54A6-F26F-D59E45EB334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ECB755A-4545-916F-2933-4805866645A9}"/>
              </a:ext>
            </a:extLst>
          </p:cNvPr>
          <p:cNvSpPr>
            <a:spLocks noGrp="1"/>
          </p:cNvSpPr>
          <p:nvPr>
            <p:ph type="body" sz="half" idx="2"/>
          </p:nvPr>
        </p:nvSpPr>
        <p:spPr/>
        <p:txBody>
          <a:bodyPr/>
          <a:lstStyle/>
          <a:p>
            <a:endParaRPr lang="en-IN"/>
          </a:p>
        </p:txBody>
      </p:sp>
      <p:pic>
        <p:nvPicPr>
          <p:cNvPr id="5" name="Picture 4">
            <a:extLst>
              <a:ext uri="{FF2B5EF4-FFF2-40B4-BE49-F238E27FC236}">
                <a16:creationId xmlns:a16="http://schemas.microsoft.com/office/drawing/2014/main" id="{365563BA-D45C-EA43-363C-C4CA0E9DE3A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6611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A61C-0349-115A-7541-8508569A4E0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978D35E-0D81-CBFF-7B90-5EFDAFAB05A3}"/>
              </a:ext>
            </a:extLst>
          </p:cNvPr>
          <p:cNvSpPr>
            <a:spLocks noGrp="1"/>
          </p:cNvSpPr>
          <p:nvPr>
            <p:ph type="body" sz="half" idx="2"/>
          </p:nvPr>
        </p:nvSpPr>
        <p:spPr/>
        <p:txBody>
          <a:bodyPr/>
          <a:lstStyle/>
          <a:p>
            <a:endParaRPr lang="en-IN"/>
          </a:p>
        </p:txBody>
      </p:sp>
      <p:pic>
        <p:nvPicPr>
          <p:cNvPr id="9" name="Picture 8">
            <a:extLst>
              <a:ext uri="{FF2B5EF4-FFF2-40B4-BE49-F238E27FC236}">
                <a16:creationId xmlns:a16="http://schemas.microsoft.com/office/drawing/2014/main" id="{B35627BE-FB5F-EF94-DA3F-752BE83007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5912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C0FA-0216-4D26-A50A-1BBCF628BDB4}"/>
              </a:ext>
            </a:extLst>
          </p:cNvPr>
          <p:cNvSpPr>
            <a:spLocks noGrp="1"/>
          </p:cNvSpPr>
          <p:nvPr>
            <p:ph type="title"/>
          </p:nvPr>
        </p:nvSpPr>
        <p:spPr/>
        <p:txBody>
          <a:bodyPr/>
          <a:lstStyle/>
          <a:p>
            <a:r>
              <a:rPr lang="en-IN" dirty="0"/>
              <a:t>Existing work and its limitations </a:t>
            </a:r>
          </a:p>
        </p:txBody>
      </p:sp>
      <p:sp>
        <p:nvSpPr>
          <p:cNvPr id="3" name="Content Placeholder 2">
            <a:extLst>
              <a:ext uri="{FF2B5EF4-FFF2-40B4-BE49-F238E27FC236}">
                <a16:creationId xmlns:a16="http://schemas.microsoft.com/office/drawing/2014/main" id="{8C56328A-3008-463C-A31A-039DFE1DD48E}"/>
              </a:ext>
            </a:extLst>
          </p:cNvPr>
          <p:cNvSpPr>
            <a:spLocks noGrp="1"/>
          </p:cNvSpPr>
          <p:nvPr>
            <p:ph idx="1"/>
          </p:nvPr>
        </p:nvSpPr>
        <p:spPr/>
        <p:txBody>
          <a:bodyPr/>
          <a:lstStyle/>
          <a:p>
            <a:r>
              <a:rPr lang="en-IN" dirty="0"/>
              <a:t>Block chain is used in cryptocurrency for noting the details of tractions between two buyers </a:t>
            </a:r>
          </a:p>
          <a:p>
            <a:r>
              <a:rPr lang="en-IN" dirty="0"/>
              <a:t>Block chain is also used in private companies </a:t>
            </a:r>
          </a:p>
          <a:p>
            <a:r>
              <a:rPr lang="en-IN" dirty="0"/>
              <a:t>Limitations </a:t>
            </a:r>
          </a:p>
          <a:p>
            <a:pPr marL="494100" indent="-457200" algn="just">
              <a:buFont typeface="+mj-lt"/>
              <a:buAutoNum type="arabicPeriod"/>
            </a:pPr>
            <a:r>
              <a:rPr lang="en-IN" dirty="0"/>
              <a:t>Key management </a:t>
            </a:r>
          </a:p>
          <a:p>
            <a:pPr marL="494100" indent="-457200" algn="just">
              <a:buFont typeface="+mj-lt"/>
              <a:buAutoNum type="arabicPeriod"/>
            </a:pPr>
            <a:r>
              <a:rPr lang="en-IN" dirty="0"/>
              <a:t>Scalability </a:t>
            </a:r>
          </a:p>
          <a:p>
            <a:pPr marL="494100" indent="-457200" algn="just">
              <a:buFont typeface="+mj-lt"/>
              <a:buAutoNum type="arabicPeriod"/>
            </a:pPr>
            <a:r>
              <a:rPr lang="en-IN" dirty="0"/>
              <a:t>3 Even Hackers can use it </a:t>
            </a:r>
          </a:p>
        </p:txBody>
      </p:sp>
    </p:spTree>
    <p:extLst>
      <p:ext uri="{BB962C8B-B14F-4D97-AF65-F5344CB8AC3E}">
        <p14:creationId xmlns:p14="http://schemas.microsoft.com/office/powerpoint/2010/main" val="3177426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B1FD8-BB50-C63B-013B-ECBB306661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8483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DD515-7AD6-D405-3656-ED38BC9A7A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363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27937-51FC-E0AF-6D60-88C62F90426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CD3FFD47-EF06-127F-698B-2058447D4301}"/>
              </a:ext>
            </a:extLst>
          </p:cNvPr>
          <p:cNvSpPr>
            <a:spLocks noGrp="1"/>
          </p:cNvSpPr>
          <p:nvPr>
            <p:ph idx="1"/>
          </p:nvPr>
        </p:nvSpPr>
        <p:spPr/>
        <p:txBody>
          <a:bodyPr/>
          <a:lstStyle/>
          <a:p>
            <a:r>
              <a:rPr lang="en-IN" dirty="0"/>
              <a:t>We can now conclude by saying  blockchain is one of the best methods for security and blockchain technology must also be used in large scale </a:t>
            </a:r>
          </a:p>
          <a:p>
            <a:endParaRPr lang="en-IN" dirty="0"/>
          </a:p>
        </p:txBody>
      </p:sp>
    </p:spTree>
    <p:extLst>
      <p:ext uri="{BB962C8B-B14F-4D97-AF65-F5344CB8AC3E}">
        <p14:creationId xmlns:p14="http://schemas.microsoft.com/office/powerpoint/2010/main" val="871101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7E9B-789F-348F-4378-143F319F0894}"/>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7DDE1799-FB28-3EFD-6A3D-584339A6D596}"/>
              </a:ext>
            </a:extLst>
          </p:cNvPr>
          <p:cNvSpPr>
            <a:spLocks noGrp="1"/>
          </p:cNvSpPr>
          <p:nvPr>
            <p:ph idx="1"/>
          </p:nvPr>
        </p:nvSpPr>
        <p:spPr/>
        <p:txBody>
          <a:bodyPr/>
          <a:lstStyle/>
          <a:p>
            <a:pPr>
              <a:lnSpc>
                <a:spcPct val="107000"/>
              </a:lnSpc>
              <a:spcAft>
                <a:spcPts val="800"/>
              </a:spcAft>
            </a:pPr>
            <a:r>
              <a:rPr lang="en-IN"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https://www.frontiersin.org/articles/10.3389/fbloc.2019.00016/full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https://www.techtarget.com/searchcio/definition/blockchain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https://www.researchgate.net/publication/318131748_An_Overview_of_Blockchain_Technology_Architecture_Consensus_and_Future_Trends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https://www.diva-portal.org/smash/get/diva2:1365314/FULLTEXT01.pdf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https://scet.berkeley.edu/wp-content/uploads/BlockchainPaper.pdf</a:t>
            </a:r>
            <a:endParaRPr lang="en-IN" dirty="0"/>
          </a:p>
        </p:txBody>
      </p:sp>
    </p:spTree>
    <p:extLst>
      <p:ext uri="{BB962C8B-B14F-4D97-AF65-F5344CB8AC3E}">
        <p14:creationId xmlns:p14="http://schemas.microsoft.com/office/powerpoint/2010/main" val="3706785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03AA-1BF4-FC9C-68F9-D358A49A8A72}"/>
              </a:ext>
            </a:extLst>
          </p:cNvPr>
          <p:cNvSpPr>
            <a:spLocks noGrp="1"/>
          </p:cNvSpPr>
          <p:nvPr>
            <p:ph type="title"/>
          </p:nvPr>
        </p:nvSpPr>
        <p:spPr/>
        <p:txBody>
          <a:bodyPr/>
          <a:lstStyle/>
          <a:p>
            <a:r>
              <a:rPr lang="en-IN" dirty="0"/>
              <a:t>Thank you </a:t>
            </a:r>
          </a:p>
        </p:txBody>
      </p:sp>
      <p:sp>
        <p:nvSpPr>
          <p:cNvPr id="3" name="Text Placeholder 2">
            <a:extLst>
              <a:ext uri="{FF2B5EF4-FFF2-40B4-BE49-F238E27FC236}">
                <a16:creationId xmlns:a16="http://schemas.microsoft.com/office/drawing/2014/main" id="{329841EC-1FEB-0983-D318-16C7690DCCF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0273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F8E0-A05B-4D63-B202-8E0F2A51DB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488F58-6E36-416C-8C6E-5602B24486B9}"/>
              </a:ext>
            </a:extLst>
          </p:cNvPr>
          <p:cNvSpPr>
            <a:spLocks noGrp="1"/>
          </p:cNvSpPr>
          <p:nvPr>
            <p:ph idx="1"/>
          </p:nvPr>
        </p:nvSpPr>
        <p:spPr/>
        <p:txBody>
          <a:bodyPr/>
          <a:lstStyle/>
          <a:p>
            <a:r>
              <a:rPr lang="en-IN" dirty="0"/>
              <a:t>Lack of awareness </a:t>
            </a:r>
          </a:p>
          <a:p>
            <a:r>
              <a:rPr lang="en-IN" dirty="0"/>
              <a:t>Limited </a:t>
            </a:r>
            <a:r>
              <a:rPr lang="en-IN" dirty="0" err="1"/>
              <a:t>avalibilty</a:t>
            </a:r>
            <a:r>
              <a:rPr lang="en-IN" dirty="0"/>
              <a:t> of technical talent  </a:t>
            </a:r>
          </a:p>
        </p:txBody>
      </p:sp>
    </p:spTree>
    <p:extLst>
      <p:ext uri="{BB962C8B-B14F-4D97-AF65-F5344CB8AC3E}">
        <p14:creationId xmlns:p14="http://schemas.microsoft.com/office/powerpoint/2010/main" val="1503826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2806-0DEE-4444-890B-17BBEDF1C66B}"/>
              </a:ext>
            </a:extLst>
          </p:cNvPr>
          <p:cNvSpPr>
            <a:spLocks noGrp="1"/>
          </p:cNvSpPr>
          <p:nvPr>
            <p:ph type="title"/>
          </p:nvPr>
        </p:nvSpPr>
        <p:spPr/>
        <p:txBody>
          <a:bodyPr/>
          <a:lstStyle/>
          <a:p>
            <a:r>
              <a:rPr lang="en-IN" dirty="0"/>
              <a:t>Proposed work and methodology </a:t>
            </a:r>
          </a:p>
        </p:txBody>
      </p:sp>
      <p:sp>
        <p:nvSpPr>
          <p:cNvPr id="3" name="Content Placeholder 2">
            <a:extLst>
              <a:ext uri="{FF2B5EF4-FFF2-40B4-BE49-F238E27FC236}">
                <a16:creationId xmlns:a16="http://schemas.microsoft.com/office/drawing/2014/main" id="{B4D2D8BF-CD0C-4BE2-B9DD-3DFD6F2F4A7B}"/>
              </a:ext>
            </a:extLst>
          </p:cNvPr>
          <p:cNvSpPr>
            <a:spLocks noGrp="1"/>
          </p:cNvSpPr>
          <p:nvPr>
            <p:ph idx="1"/>
          </p:nvPr>
        </p:nvSpPr>
        <p:spPr/>
        <p:txBody>
          <a:bodyPr/>
          <a:lstStyle/>
          <a:p>
            <a:r>
              <a:rPr lang="en-IN" dirty="0"/>
              <a:t>Our team proposes </a:t>
            </a:r>
          </a:p>
          <a:p>
            <a:pPr marL="494100" indent="-457200">
              <a:buFont typeface="+mj-lt"/>
              <a:buAutoNum type="arabicPeriod"/>
            </a:pPr>
            <a:r>
              <a:rPr lang="en-IN" dirty="0"/>
              <a:t>Blockchain knowledge should spread </a:t>
            </a:r>
          </a:p>
          <a:p>
            <a:pPr marL="494100" indent="-457200">
              <a:buFont typeface="+mj-lt"/>
              <a:buAutoNum type="arabicPeriod"/>
            </a:pPr>
            <a:r>
              <a:rPr lang="en-IN" dirty="0"/>
              <a:t>Many private companies should use blockchain </a:t>
            </a:r>
          </a:p>
          <a:p>
            <a:pPr marL="494100" indent="-457200">
              <a:buFont typeface="+mj-lt"/>
              <a:buAutoNum type="arabicPeriod"/>
            </a:pPr>
            <a:r>
              <a:rPr lang="en-IN" dirty="0"/>
              <a:t>Blockchain can change  present security measures </a:t>
            </a:r>
          </a:p>
        </p:txBody>
      </p:sp>
    </p:spTree>
    <p:extLst>
      <p:ext uri="{BB962C8B-B14F-4D97-AF65-F5344CB8AC3E}">
        <p14:creationId xmlns:p14="http://schemas.microsoft.com/office/powerpoint/2010/main" val="3100839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981A-83FD-4117-AE83-93590D7E17EE}"/>
              </a:ext>
            </a:extLst>
          </p:cNvPr>
          <p:cNvSpPr>
            <a:spLocks noGrp="1"/>
          </p:cNvSpPr>
          <p:nvPr>
            <p:ph type="title"/>
          </p:nvPr>
        </p:nvSpPr>
        <p:spPr/>
        <p:txBody>
          <a:bodyPr/>
          <a:lstStyle/>
          <a:p>
            <a:r>
              <a:rPr lang="en-IN" dirty="0"/>
              <a:t>Novelty of Project </a:t>
            </a:r>
          </a:p>
        </p:txBody>
      </p:sp>
      <p:sp>
        <p:nvSpPr>
          <p:cNvPr id="3" name="Content Placeholder 2">
            <a:extLst>
              <a:ext uri="{FF2B5EF4-FFF2-40B4-BE49-F238E27FC236}">
                <a16:creationId xmlns:a16="http://schemas.microsoft.com/office/drawing/2014/main" id="{9BF6D4B3-BDD7-4E49-83D0-95CCE759A82F}"/>
              </a:ext>
            </a:extLst>
          </p:cNvPr>
          <p:cNvSpPr>
            <a:spLocks noGrp="1"/>
          </p:cNvSpPr>
          <p:nvPr>
            <p:ph idx="1"/>
          </p:nvPr>
        </p:nvSpPr>
        <p:spPr/>
        <p:txBody>
          <a:bodyPr/>
          <a:lstStyle/>
          <a:p>
            <a:endParaRPr lang="en-IN" dirty="0"/>
          </a:p>
          <a:p>
            <a:endParaRPr lang="en-IN" dirty="0"/>
          </a:p>
          <a:p>
            <a:r>
              <a:rPr lang="en-IN" dirty="0"/>
              <a:t>Blockchain technology is not know to many people. So we  researched on it and wrote code in python and made research papers where one person can understand what wonders can blockchain can do </a:t>
            </a:r>
          </a:p>
        </p:txBody>
      </p:sp>
    </p:spTree>
    <p:extLst>
      <p:ext uri="{BB962C8B-B14F-4D97-AF65-F5344CB8AC3E}">
        <p14:creationId xmlns:p14="http://schemas.microsoft.com/office/powerpoint/2010/main" val="2818217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C6A4-4404-4320-B0F8-3F15DDF1FBF4}"/>
              </a:ext>
            </a:extLst>
          </p:cNvPr>
          <p:cNvSpPr>
            <a:spLocks noGrp="1"/>
          </p:cNvSpPr>
          <p:nvPr>
            <p:ph type="title"/>
          </p:nvPr>
        </p:nvSpPr>
        <p:spPr/>
        <p:txBody>
          <a:bodyPr/>
          <a:lstStyle/>
          <a:p>
            <a:r>
              <a:rPr lang="en-IN" dirty="0"/>
              <a:t>Real Time of Blockchain </a:t>
            </a:r>
          </a:p>
        </p:txBody>
      </p:sp>
      <p:pic>
        <p:nvPicPr>
          <p:cNvPr id="5" name="Content Placeholder 4">
            <a:extLst>
              <a:ext uri="{FF2B5EF4-FFF2-40B4-BE49-F238E27FC236}">
                <a16:creationId xmlns:a16="http://schemas.microsoft.com/office/drawing/2014/main" id="{14704504-096B-5C09-5FDE-5E132CFFD225}"/>
              </a:ext>
            </a:extLst>
          </p:cNvPr>
          <p:cNvPicPr>
            <a:picLocks noGrp="1" noChangeAspect="1"/>
          </p:cNvPicPr>
          <p:nvPr>
            <p:ph idx="1"/>
          </p:nvPr>
        </p:nvPicPr>
        <p:blipFill>
          <a:blip r:embed="rId2"/>
          <a:stretch>
            <a:fillRect/>
          </a:stretch>
        </p:blipFill>
        <p:spPr>
          <a:xfrm>
            <a:off x="1658471" y="1715622"/>
            <a:ext cx="8408893" cy="4730002"/>
          </a:xfrm>
        </p:spPr>
      </p:pic>
    </p:spTree>
    <p:extLst>
      <p:ext uri="{BB962C8B-B14F-4D97-AF65-F5344CB8AC3E}">
        <p14:creationId xmlns:p14="http://schemas.microsoft.com/office/powerpoint/2010/main" val="328359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1ADD-9DBF-4DA2-99A1-1AAF4A2653E7}"/>
              </a:ext>
            </a:extLst>
          </p:cNvPr>
          <p:cNvSpPr>
            <a:spLocks noGrp="1"/>
          </p:cNvSpPr>
          <p:nvPr>
            <p:ph type="title"/>
          </p:nvPr>
        </p:nvSpPr>
        <p:spPr/>
        <p:txBody>
          <a:bodyPr/>
          <a:lstStyle/>
          <a:p>
            <a:r>
              <a:rPr lang="en-IN" dirty="0"/>
              <a:t>Hardware and Software requirements </a:t>
            </a:r>
          </a:p>
        </p:txBody>
      </p:sp>
      <p:sp>
        <p:nvSpPr>
          <p:cNvPr id="3" name="Content Placeholder 2">
            <a:extLst>
              <a:ext uri="{FF2B5EF4-FFF2-40B4-BE49-F238E27FC236}">
                <a16:creationId xmlns:a16="http://schemas.microsoft.com/office/drawing/2014/main" id="{B4C9D8B0-1C0D-458F-B74B-338F0005BCA1}"/>
              </a:ext>
            </a:extLst>
          </p:cNvPr>
          <p:cNvSpPr>
            <a:spLocks noGrp="1"/>
          </p:cNvSpPr>
          <p:nvPr>
            <p:ph idx="1"/>
          </p:nvPr>
        </p:nvSpPr>
        <p:spPr/>
        <p:txBody>
          <a:bodyPr/>
          <a:lstStyle/>
          <a:p>
            <a:r>
              <a:rPr lang="en-IN" dirty="0"/>
              <a:t>Operating System </a:t>
            </a:r>
          </a:p>
          <a:p>
            <a:r>
              <a:rPr lang="en-IN" dirty="0"/>
              <a:t>CPU</a:t>
            </a:r>
          </a:p>
          <a:p>
            <a:r>
              <a:rPr lang="en-IN" dirty="0"/>
              <a:t>RAM</a:t>
            </a:r>
          </a:p>
          <a:p>
            <a:r>
              <a:rPr lang="en-IN" dirty="0"/>
              <a:t>Free disk space </a:t>
            </a:r>
          </a:p>
          <a:p>
            <a:r>
              <a:rPr lang="en-IN" dirty="0"/>
              <a:t>In this project we used </a:t>
            </a:r>
            <a:r>
              <a:rPr lang="en-IN" dirty="0" err="1"/>
              <a:t>spyder</a:t>
            </a:r>
            <a:r>
              <a:rPr lang="en-IN" dirty="0"/>
              <a:t> to write the code and word for </a:t>
            </a:r>
            <a:r>
              <a:rPr lang="en-IN" dirty="0" err="1"/>
              <a:t>reseach</a:t>
            </a:r>
            <a:r>
              <a:rPr lang="en-IN"/>
              <a:t> paper</a:t>
            </a:r>
          </a:p>
        </p:txBody>
      </p:sp>
    </p:spTree>
    <p:extLst>
      <p:ext uri="{BB962C8B-B14F-4D97-AF65-F5344CB8AC3E}">
        <p14:creationId xmlns:p14="http://schemas.microsoft.com/office/powerpoint/2010/main" val="98010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4224C-DD59-45BC-A73E-AD12F10ECEE5}"/>
              </a:ext>
            </a:extLst>
          </p:cNvPr>
          <p:cNvSpPr>
            <a:spLocks noGrp="1"/>
          </p:cNvSpPr>
          <p:nvPr>
            <p:ph type="title"/>
          </p:nvPr>
        </p:nvSpPr>
        <p:spPr/>
        <p:txBody>
          <a:bodyPr/>
          <a:lstStyle/>
          <a:p>
            <a:br>
              <a:rPr lang="en-IN" dirty="0"/>
            </a:br>
            <a:br>
              <a:rPr lang="en-IN" dirty="0"/>
            </a:br>
            <a:br>
              <a:rPr lang="en-IN" dirty="0"/>
            </a:br>
            <a:r>
              <a:rPr lang="en-IN" dirty="0"/>
              <a:t>Overall system Architecture </a:t>
            </a:r>
          </a:p>
        </p:txBody>
      </p:sp>
      <p:sp>
        <p:nvSpPr>
          <p:cNvPr id="3" name="Text Placeholder 2">
            <a:extLst>
              <a:ext uri="{FF2B5EF4-FFF2-40B4-BE49-F238E27FC236}">
                <a16:creationId xmlns:a16="http://schemas.microsoft.com/office/drawing/2014/main" id="{DB585694-1E3C-48F4-9048-BE632A308B3C}"/>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859418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{9443524C-176D-4D6A-8844-1BCD6DBE8320}tf11665031_win32</Template>
  <TotalTime>1348</TotalTime>
  <Words>727</Words>
  <Application>Microsoft Office PowerPoint</Application>
  <PresentationFormat>Widescreen</PresentationFormat>
  <Paragraphs>82</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 Nova</vt:lpstr>
      <vt:lpstr>Arial Nova Light</vt:lpstr>
      <vt:lpstr>Calibri</vt:lpstr>
      <vt:lpstr>Wingdings 2</vt:lpstr>
      <vt:lpstr>SlateVTI</vt:lpstr>
      <vt:lpstr>Reseach and analysis on blockchain security Group – 50  </vt:lpstr>
      <vt:lpstr>Team Memebers   </vt:lpstr>
      <vt:lpstr>Existing work and its limitations </vt:lpstr>
      <vt:lpstr>PowerPoint Presentation</vt:lpstr>
      <vt:lpstr>Proposed work and methodology </vt:lpstr>
      <vt:lpstr>Novelty of Project </vt:lpstr>
      <vt:lpstr>Real Time of Blockchain </vt:lpstr>
      <vt:lpstr>Hardware and Software requirements </vt:lpstr>
      <vt:lpstr>   Overall system Architecture </vt:lpstr>
      <vt:lpstr>PowerPoint Presentation</vt:lpstr>
      <vt:lpstr>Literature Overview </vt:lpstr>
      <vt:lpstr>Module description </vt:lpstr>
      <vt:lpstr>PowerPoint Presentation</vt:lpstr>
      <vt:lpstr>   Modules and its explanation </vt:lpstr>
      <vt:lpstr>Module 1 </vt:lpstr>
      <vt:lpstr>Module 2 </vt:lpstr>
      <vt:lpstr>PowerPoint Presentation</vt:lpstr>
      <vt:lpstr>Module 3 </vt:lpstr>
      <vt:lpstr>Module 4 </vt:lpstr>
      <vt:lpstr>Coding </vt:lpstr>
      <vt:lpstr>PowerPoint Presentation</vt:lpstr>
      <vt:lpstr>PowerPoint Presentation</vt:lpstr>
      <vt:lpstr>PowerPoint Presentation</vt:lpstr>
      <vt:lpstr>PowerPoint Presentation</vt:lpstr>
      <vt:lpstr>Snap chat of the the project </vt:lpstr>
      <vt:lpstr>PowerPoint Presentation</vt:lpstr>
      <vt:lpstr>PowerPoint Presentation</vt:lpstr>
      <vt:lpstr>PowerPoint Presentation</vt:lpstr>
      <vt:lpstr>PowerPoint Presentation</vt:lpstr>
      <vt:lpstr>PowerPoint Presentation</vt:lpstr>
      <vt:lpstr>PowerPoint Presentation</vt:lpstr>
      <vt:lpstr>Conclusion </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Reseach and analysis on blockchain</dc:title>
  <dc:creator>SREEKAR ADDANKI</dc:creator>
  <cp:lastModifiedBy>SREEKAR ADDANKI</cp:lastModifiedBy>
  <cp:revision>8</cp:revision>
  <dcterms:created xsi:type="dcterms:W3CDTF">2022-05-01T10:51:24Z</dcterms:created>
  <dcterms:modified xsi:type="dcterms:W3CDTF">2022-05-15T11:08:16Z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